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1" r:id="rId1"/>
  </p:sldMasterIdLst>
  <p:notesMasterIdLst>
    <p:notesMasterId r:id="rId18"/>
  </p:notesMasterIdLst>
  <p:handoutMasterIdLst>
    <p:handoutMasterId r:id="rId19"/>
  </p:handoutMasterIdLst>
  <p:sldIdLst>
    <p:sldId id="439" r:id="rId2"/>
    <p:sldId id="440" r:id="rId3"/>
    <p:sldId id="517" r:id="rId4"/>
    <p:sldId id="558" r:id="rId5"/>
    <p:sldId id="548" r:id="rId6"/>
    <p:sldId id="532" r:id="rId7"/>
    <p:sldId id="549" r:id="rId8"/>
    <p:sldId id="550" r:id="rId9"/>
    <p:sldId id="551" r:id="rId10"/>
    <p:sldId id="552" r:id="rId11"/>
    <p:sldId id="553" r:id="rId12"/>
    <p:sldId id="554" r:id="rId13"/>
    <p:sldId id="555" r:id="rId14"/>
    <p:sldId id="556" r:id="rId15"/>
    <p:sldId id="557" r:id="rId16"/>
    <p:sldId id="476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3" autoAdjust="0"/>
    <p:restoredTop sz="86270" autoAdjust="0"/>
  </p:normalViewPr>
  <p:slideViewPr>
    <p:cSldViewPr>
      <p:cViewPr>
        <p:scale>
          <a:sx n="103" d="100"/>
          <a:sy n="103" d="100"/>
        </p:scale>
        <p:origin x="456" y="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A1E54-5B88-4DCC-8136-E426A019C818}" type="datetimeFigureOut">
              <a:rPr lang="en-US" smtClean="0"/>
              <a:pPr/>
              <a:t>10/4/21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D3B-01CD-45B6-8030-679E494C5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E854831-01EB-409C-BAD6-09AACD654632}" type="datetimeFigureOut">
              <a:rPr lang="en-US"/>
              <a:pPr>
                <a:defRPr/>
              </a:pPr>
              <a:t>10/4/21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8747BF-E32F-4C5D-BB9D-96B7E3B67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93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matting and compositing (Chuang,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2001) ⃝c 2001 IEEE: (a) source image; (b) extracted foreground object F; (c) alpha matte α shown in grayscale; (d) new composite C. 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 value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≈ 2.2 is a reasonable fit for most digital cameras. 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7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3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2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local image processing operations: (a) original image along with its three color (per-channel) histograms; (b) brightness increased (additive offset, b = 16); (c) contrast increased (multiplicative gain, a = 1.1); (d) gamma (partially) linearized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1.2); (e) full histogram equalization; (f) partial histogram equalization.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original image; (c) grid of numbers; (d) surface plot. For figures (c)–(d), the image was first converted to grayscale. </a:t>
            </a:r>
            <a:endParaRPr lang="en-US" dirty="0" smtClean="0"/>
          </a:p>
          <a:p>
            <a:r>
              <a:rPr lang="en-US" dirty="0" smtClean="0"/>
              <a:t>H</a:t>
            </a:r>
            <a:r>
              <a:rPr lang="vi-VN" dirty="0" smtClean="0"/>
              <a:t>ình dưới là 1 dạng của operator. Thực ra code by python có thể viết đơn giản là f*g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 image;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 grid of numbers; (d) surface plot. For figures (c)–(d), the image was first converted to grayscale.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 value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≈ 2.2 is a reasonable fit for most digital cameras.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 value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≈ 2.2 is a reasonable fit for most digital cameras. 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matting and compositing (Chuang,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2001) ⃝c 2001 IEEE: (a) source image; (b) extracted foreground object F; (c) alpha matte α shown in grayscale; (d) new composite C.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4582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29400"/>
            <a:ext cx="15240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E4B89B3-86BD-994C-B748-D7A3D4EC37A5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2672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629400"/>
            <a:ext cx="10668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73B7A44-4BEB-4535-A06C-A1CE01569806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457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1E73E-9E56-3448-A550-2E6D3B5F094C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EB92-0B2B-4075-BCA3-94B886265CAF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9460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399DC-AD06-4E42-8293-1699997516FD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7E24A-A1FD-41D3-A0A4-2F7DDDF04A0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4829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18165A-FB6A-DC44-B512-264F8FEE2813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7F965C-3CEB-45B2-B97C-76AD457A2442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609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04926-CB50-1F4D-BEC0-36B751162B29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CAB4-F23C-43F4-B686-8E1D365D3A45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2367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F18B2-0244-4B4E-ADF6-2C3F9FF8A575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97DB9-6F1F-4587-B4D8-7611A9895928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1839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1BEE0-498E-B442-B812-3D881DCA4829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EAE02-80AB-4832-B1BF-4E3BB3B6CC7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293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4DCA5-65A8-DE48-BCB8-5214AE91587B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E600C-8C4E-4143-B853-68A70D9331C7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43879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62433-7342-DC45-A5A6-A72BBA747833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4D644-7D5F-464F-ACE6-65B648A8CD0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0517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07B3-5A51-2849-B2F9-B653474B27EE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7B27-8B09-402C-8D0C-F158C101AFF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2567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C75DB-663C-7C43-B0CB-BB5559CB234A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B066-4475-48FE-A074-7E4CA38B9454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28987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92E067-DA86-E14F-8998-7D599056A17A}" type="datetime1">
              <a:rPr lang="en-US" smtClean="0"/>
              <a:t>10/4/21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30B33F-D76C-4370-BF16-00D48C2939F7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105"/>
            <a:ext cx="1600200" cy="3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ctrTitle"/>
          </p:nvPr>
        </p:nvSpPr>
        <p:spPr>
          <a:xfrm>
            <a:off x="304800" y="1676400"/>
            <a:ext cx="8534400" cy="2438400"/>
          </a:xfrm>
        </p:spPr>
        <p:txBody>
          <a:bodyPr/>
          <a:lstStyle/>
          <a:p>
            <a:pPr eaLnBrk="1" hangingPunct="1"/>
            <a:r>
              <a:rPr lang="vi-VN" dirty="0">
                <a:latin typeface="Arial" charset="0"/>
                <a:cs typeface="Arial" charset="0"/>
              </a:rPr>
              <a:t>Image processing</a:t>
            </a:r>
            <a:r>
              <a:rPr lang="vi-VN" dirty="0" smtClean="0">
                <a:latin typeface="Arial" charset="0"/>
                <a:cs typeface="Arial" charset="0"/>
              </a:rPr>
              <a:t/>
            </a:r>
            <a:br>
              <a:rPr lang="vi-VN" dirty="0" smtClean="0">
                <a:latin typeface="Arial" charset="0"/>
                <a:cs typeface="Arial" charset="0"/>
              </a:rPr>
            </a:br>
            <a:r>
              <a:rPr lang="vi-VN" dirty="0" smtClean="0">
                <a:latin typeface="Arial" charset="0"/>
                <a:cs typeface="Arial" charset="0"/>
              </a:rPr>
              <a:t>- Point Operators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42821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Compositing and matting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95710"/>
            <a:ext cx="7350135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4036087"/>
            <a:ext cx="7350135" cy="244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Compositing </a:t>
            </a:r>
            <a:r>
              <a:rPr lang="vi-VN" sz="4000" dirty="0" smtClean="0"/>
              <a:t>Equation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026690"/>
            <a:ext cx="3317913" cy="446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600"/>
            <a:ext cx="8458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Histogram </a:t>
            </a:r>
            <a:r>
              <a:rPr lang="en-US" sz="4000" dirty="0" smtClean="0"/>
              <a:t>equalization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592262"/>
            <a:ext cx="8229600" cy="4503738"/>
          </a:xfrm>
        </p:spPr>
        <p:txBody>
          <a:bodyPr/>
          <a:lstStyle/>
          <a:p>
            <a:r>
              <a:rPr lang="en-US" sz="2000" dirty="0" smtClean="0"/>
              <a:t>Increases </a:t>
            </a:r>
            <a:r>
              <a:rPr lang="en-US" sz="2000" dirty="0"/>
              <a:t>the global contrast of many image (especially when the image is represented by a narrow range of intensity </a:t>
            </a:r>
            <a:r>
              <a:rPr lang="en-US" sz="2000" dirty="0" smtClean="0"/>
              <a:t>values)</a:t>
            </a:r>
          </a:p>
          <a:p>
            <a:endParaRPr lang="en-US" sz="2000" dirty="0"/>
          </a:p>
          <a:p>
            <a:r>
              <a:rPr lang="en-US" sz="2000" dirty="0"/>
              <a:t>Equalization is often used to normalize the gray values (or luminance in color images) to be invariant to changes in illumination conditions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cumulative distribution c(I) </a:t>
            </a:r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90" y="4495800"/>
            <a:ext cx="5029200" cy="9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Histogram </a:t>
            </a:r>
            <a:r>
              <a:rPr lang="en-US" sz="4000" dirty="0" smtClean="0"/>
              <a:t>equalization</a:t>
            </a:r>
            <a:endParaRPr lang="en-US" sz="4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1574292"/>
            <a:ext cx="7391400" cy="3352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5286293"/>
            <a:ext cx="6260932" cy="109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 err="1"/>
              <a:t>Thresholding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592262"/>
            <a:ext cx="8229600" cy="4503738"/>
          </a:xfrm>
        </p:spPr>
        <p:txBody>
          <a:bodyPr/>
          <a:lstStyle/>
          <a:p>
            <a:r>
              <a:rPr lang="en-US" sz="2000" dirty="0" err="1" smtClean="0"/>
              <a:t>Thresholding</a:t>
            </a:r>
            <a:r>
              <a:rPr lang="en-US" sz="2000" dirty="0" smtClean="0"/>
              <a:t> </a:t>
            </a:r>
            <a:r>
              <a:rPr lang="en-US" sz="2000" dirty="0"/>
              <a:t>methods replace each pixel in an image with a black pixel if the image intensity I(</a:t>
            </a:r>
            <a:r>
              <a:rPr lang="en-US" sz="2000" dirty="0" err="1"/>
              <a:t>i,j</a:t>
            </a:r>
            <a:r>
              <a:rPr lang="en-US" sz="2000" dirty="0"/>
              <a:t>) is less than some fixed constant T or a white pixel if the image intensity is greater than that constant</a:t>
            </a:r>
            <a:r>
              <a:rPr lang="en-US" sz="2000" dirty="0" smtClean="0"/>
              <a:t>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DE669-74C6-45E8-A1CE-547538495B78}" type="slidenum">
              <a:rPr lang="en-US"/>
              <a:pPr>
                <a:defRPr/>
              </a:pPr>
              <a:t>14</a:t>
            </a:fld>
            <a:r>
              <a:rPr lang="en-US" dirty="0"/>
              <a:t>/40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95600"/>
            <a:ext cx="83803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 smtClean="0"/>
              <a:t>Contrast </a:t>
            </a:r>
            <a:r>
              <a:rPr lang="en-US" sz="4000" dirty="0"/>
              <a:t>stretching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592262"/>
            <a:ext cx="8229600" cy="4503738"/>
          </a:xfrm>
        </p:spPr>
        <p:txBody>
          <a:bodyPr/>
          <a:lstStyle/>
          <a:p>
            <a:r>
              <a:rPr lang="en-US" sz="2000" dirty="0"/>
              <a:t>Contrast stretching (also called Normalization) attempts to improve an image by stretching the range of intensity values it contains to make full use of possible values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43200"/>
            <a:ext cx="7620000" cy="37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dirty="0"/>
              <a:t>Summary</a:t>
            </a:r>
          </a:p>
        </p:txBody>
      </p:sp>
      <p:sp>
        <p:nvSpPr>
          <p:cNvPr id="410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SzTx/>
              <a:buFont typeface="Arial" charset="0"/>
              <a:buChar char="•"/>
            </a:pPr>
            <a:r>
              <a:rPr lang="en-US" dirty="0">
                <a:latin typeface="Calibri" pitchFamily="34" charset="0"/>
              </a:rPr>
              <a:t>Learn </a:t>
            </a:r>
            <a:r>
              <a:rPr lang="vi-VN" dirty="0">
                <a:latin typeface="Calibri" pitchFamily="34" charset="0"/>
              </a:rPr>
              <a:t>Image processing</a:t>
            </a:r>
            <a:endParaRPr lang="en-US" dirty="0">
              <a:latin typeface="Calibri" pitchFamily="34" charset="0"/>
            </a:endParaRP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>
                <a:latin typeface="Calibri" pitchFamily="34" charset="0"/>
              </a:rPr>
              <a:t>Image Arithmetic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>
                <a:latin typeface="Calibri" pitchFamily="34" charset="0"/>
              </a:rPr>
              <a:t>Understand </a:t>
            </a:r>
            <a:r>
              <a:rPr lang="vi-VN" dirty="0">
                <a:latin typeface="Calibri" pitchFamily="34" charset="0"/>
              </a:rPr>
              <a:t>Pixel transforms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vi-VN" dirty="0">
                <a:latin typeface="Calibri" pitchFamily="34" charset="0"/>
              </a:rPr>
              <a:t>Color transforms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vi-VN" dirty="0">
                <a:latin typeface="Calibri" pitchFamily="34" charset="0"/>
              </a:rPr>
              <a:t>Histogram based image operations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0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Objectives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ClrTx/>
              <a:buSzTx/>
              <a:buFont typeface="Arial" charset="0"/>
              <a:buChar char="•"/>
            </a:pPr>
            <a:r>
              <a:rPr lang="en-US" dirty="0">
                <a:latin typeface="Calibri" pitchFamily="34" charset="0"/>
              </a:rPr>
              <a:t>Learn </a:t>
            </a:r>
            <a:r>
              <a:rPr lang="vi-VN" dirty="0" smtClean="0">
                <a:latin typeface="Calibri" pitchFamily="34" charset="0"/>
              </a:rPr>
              <a:t>Image processing</a:t>
            </a:r>
            <a:endParaRPr lang="en-US" dirty="0" smtClean="0">
              <a:latin typeface="Calibri" pitchFamily="34" charset="0"/>
            </a:endParaRP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>
                <a:latin typeface="Calibri" pitchFamily="34" charset="0"/>
              </a:rPr>
              <a:t>Image Arithmetic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 smtClean="0">
                <a:latin typeface="Calibri" pitchFamily="34" charset="0"/>
              </a:rPr>
              <a:t>Understand </a:t>
            </a:r>
            <a:r>
              <a:rPr lang="vi-VN" dirty="0" smtClean="0">
                <a:latin typeface="Calibri" pitchFamily="34" charset="0"/>
              </a:rPr>
              <a:t>Pixel transforms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vi-VN" dirty="0" smtClean="0">
                <a:latin typeface="Calibri" pitchFamily="34" charset="0"/>
              </a:rPr>
              <a:t>Color transforms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vi-VN" dirty="0" smtClean="0">
                <a:latin typeface="Calibri" pitchFamily="34" charset="0"/>
              </a:rPr>
              <a:t>Histogram based image operations</a:t>
            </a:r>
            <a:endParaRPr 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64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vi-VN" sz="4000" dirty="0">
                <a:latin typeface="Arial" charset="0"/>
                <a:cs typeface="Arial" charset="0"/>
              </a:rPr>
              <a:t>I</a:t>
            </a:r>
            <a:r>
              <a:rPr lang="vi-VN" sz="4000" dirty="0" smtClean="0">
                <a:latin typeface="Arial" charset="0"/>
                <a:cs typeface="Arial" charset="0"/>
              </a:rPr>
              <a:t>mage processing</a:t>
            </a:r>
            <a:endParaRPr lang="en-US" sz="4000" dirty="0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592262"/>
            <a:ext cx="8229600" cy="4808538"/>
          </a:xfrm>
        </p:spPr>
        <p:txBody>
          <a:bodyPr/>
          <a:lstStyle/>
          <a:p>
            <a:r>
              <a:rPr lang="en-US" sz="2000" dirty="0" smtClean="0"/>
              <a:t>Digital </a:t>
            </a:r>
            <a:r>
              <a:rPr lang="en-US" sz="2000" dirty="0"/>
              <a:t>image processing is the use of a digital computer to process digital images through an algorithm. The generation and development of digital image processing are mainly affected by three factors: 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dirty="0"/>
              <a:t>development of computers. </a:t>
            </a:r>
            <a:endParaRPr lang="en-US" sz="1600" dirty="0" smtClean="0"/>
          </a:p>
          <a:p>
            <a:pPr lvl="1"/>
            <a:r>
              <a:rPr lang="en-US" sz="1600" dirty="0" smtClean="0"/>
              <a:t>The </a:t>
            </a:r>
            <a:r>
              <a:rPr lang="en-US" sz="1600" dirty="0"/>
              <a:t>development of </a:t>
            </a:r>
            <a:r>
              <a:rPr lang="en-US" sz="1600" dirty="0" smtClean="0"/>
              <a:t>mathematics.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dirty="0"/>
              <a:t>demand for a wide range of applications in environment, agriculture, military, industry and medical science has increased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2000" dirty="0"/>
              <a:t>Image processing is a method to perform some operations on an image, in order to get an enhanced image or to extract some useful information from it.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is a type of signal processing in which input is an image and output may be image or characteristics/features associated with that image.</a:t>
            </a:r>
            <a:br>
              <a:rPr lang="en-US" sz="2000" dirty="0"/>
            </a:b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vi-VN" sz="4000" dirty="0">
                <a:latin typeface="Arial" charset="0"/>
                <a:cs typeface="Arial" charset="0"/>
              </a:rPr>
              <a:t>I</a:t>
            </a:r>
            <a:r>
              <a:rPr lang="vi-VN" sz="4000" dirty="0" smtClean="0">
                <a:latin typeface="Arial" charset="0"/>
                <a:cs typeface="Arial" charset="0"/>
              </a:rPr>
              <a:t>mage processing</a:t>
            </a:r>
            <a:endParaRPr lang="en-US" sz="4000" dirty="0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592262"/>
            <a:ext cx="8229600" cy="922338"/>
          </a:xfrm>
        </p:spPr>
        <p:txBody>
          <a:bodyPr/>
          <a:lstStyle/>
          <a:p>
            <a:r>
              <a:rPr lang="en-US" sz="2000"/>
              <a:t>Image processing to preprocess the image and convert it into a form suitable for further analysis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6" y="2438400"/>
            <a:ext cx="3859064" cy="406378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343400" y="2670206"/>
            <a:ext cx="44958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 smtClean="0"/>
              <a:t>Digital image is a two dimensional array of pixel</a:t>
            </a:r>
          </a:p>
          <a:p>
            <a:r>
              <a:rPr lang="vi-VN" sz="2000" dirty="0" smtClean="0"/>
              <a:t>Each pixel:</a:t>
            </a:r>
          </a:p>
          <a:p>
            <a:pPr lvl="1"/>
            <a:r>
              <a:rPr lang="en-US" sz="1600" dirty="0" smtClean="0"/>
              <a:t>I</a:t>
            </a:r>
            <a:r>
              <a:rPr lang="vi-VN" sz="1600" dirty="0" smtClean="0"/>
              <a:t>ntensity value- represented by a digital number</a:t>
            </a:r>
          </a:p>
          <a:p>
            <a:pPr lvl="1"/>
            <a:r>
              <a:rPr lang="en-US" sz="1600" dirty="0" smtClean="0"/>
              <a:t>P</a:t>
            </a:r>
            <a:r>
              <a:rPr lang="vi-VN" sz="1600" dirty="0" smtClean="0"/>
              <a:t>osition address- its row and column numbers</a:t>
            </a:r>
          </a:p>
          <a:p>
            <a:r>
              <a:rPr lang="vi-VN" sz="2000" dirty="0" smtClean="0"/>
              <a:t>How to calculate intensity value of pixel in RGB space?</a:t>
            </a:r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vi-VN" sz="4000" dirty="0">
                <a:latin typeface="Arial" charset="0"/>
                <a:cs typeface="Arial" charset="0"/>
              </a:rPr>
              <a:t>I</a:t>
            </a:r>
            <a:r>
              <a:rPr lang="vi-VN" sz="4000" dirty="0" smtClean="0">
                <a:latin typeface="Arial" charset="0"/>
                <a:cs typeface="Arial" charset="0"/>
              </a:rPr>
              <a:t>mage processing</a:t>
            </a:r>
            <a:endParaRPr lang="en-US" sz="4000" dirty="0">
              <a:latin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5029200" cy="2592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493159"/>
            <a:ext cx="2464265" cy="2547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86" y="4191000"/>
            <a:ext cx="2438400" cy="238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86" y="4187352"/>
            <a:ext cx="5162479" cy="23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Pixel transforms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592262"/>
            <a:ext cx="8229600" cy="3132138"/>
          </a:xfrm>
        </p:spPr>
        <p:txBody>
          <a:bodyPr/>
          <a:lstStyle/>
          <a:p>
            <a:r>
              <a:rPr lang="en-US" sz="2000" dirty="0" smtClean="0"/>
              <a:t>Pixel-by-pixel </a:t>
            </a:r>
            <a:r>
              <a:rPr lang="en-US" sz="2000" dirty="0"/>
              <a:t>processing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75871"/>
            <a:ext cx="3076965" cy="2441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22" y="2315070"/>
            <a:ext cx="2480878" cy="2185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31" y="2303887"/>
            <a:ext cx="2992669" cy="2185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01057"/>
            <a:ext cx="5147310" cy="1910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51" y="4692644"/>
            <a:ext cx="322199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Pixel </a:t>
            </a:r>
            <a:r>
              <a:rPr lang="vi-VN" sz="4000" b="0" dirty="0" smtClean="0"/>
              <a:t>Operators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592262"/>
            <a:ext cx="8229600" cy="3132138"/>
          </a:xfrm>
        </p:spPr>
        <p:txBody>
          <a:bodyPr/>
          <a:lstStyle/>
          <a:p>
            <a:r>
              <a:rPr lang="en-US" sz="2000" i="1" dirty="0"/>
              <a:t>O</a:t>
            </a:r>
            <a:r>
              <a:rPr lang="en-US" sz="2000" i="1" dirty="0" smtClean="0"/>
              <a:t>perator </a:t>
            </a:r>
            <a:r>
              <a:rPr lang="en-US" sz="2000" dirty="0"/>
              <a:t>is a function that takes one or more input images and produces an output </a:t>
            </a:r>
            <a:r>
              <a:rPr lang="en-US" sz="2000" dirty="0" smtClean="0"/>
              <a:t>image: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Discrete </a:t>
            </a:r>
            <a:r>
              <a:rPr lang="en-US" sz="2000" dirty="0"/>
              <a:t>(sampled) </a:t>
            </a:r>
            <a:r>
              <a:rPr lang="en-US" sz="2000" dirty="0" smtClean="0"/>
              <a:t>images, </a:t>
            </a:r>
            <a:r>
              <a:rPr lang="en-US" sz="2000" i="1" dirty="0"/>
              <a:t>pixel locations</a:t>
            </a:r>
            <a:r>
              <a:rPr lang="en-US" sz="2000" dirty="0"/>
              <a:t>, x = (</a:t>
            </a:r>
            <a:r>
              <a:rPr lang="en-US" sz="2000" dirty="0" err="1"/>
              <a:t>i</a:t>
            </a:r>
            <a:r>
              <a:rPr lang="en-US" sz="2000" dirty="0"/>
              <a:t>, j)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Multiplication </a:t>
            </a:r>
            <a:r>
              <a:rPr lang="en-US" sz="2000" dirty="0"/>
              <a:t>and addition with a constant </a:t>
            </a:r>
          </a:p>
          <a:p>
            <a:endParaRPr lang="en-US" sz="2000" dirty="0" smtClean="0"/>
          </a:p>
          <a:p>
            <a:endParaRPr lang="en-US" sz="2000" dirty="0"/>
          </a:p>
          <a:p>
            <a:pPr lvl="1"/>
            <a:r>
              <a:rPr lang="en-US" sz="1600" dirty="0"/>
              <a:t>The parameters a &gt; 0 and b are often called the </a:t>
            </a:r>
            <a:r>
              <a:rPr lang="en-US" sz="1600" i="1" dirty="0"/>
              <a:t>gain </a:t>
            </a:r>
            <a:r>
              <a:rPr lang="en-US" sz="1600" dirty="0"/>
              <a:t>and </a:t>
            </a:r>
            <a:r>
              <a:rPr lang="en-US" sz="1600" i="1" dirty="0"/>
              <a:t>bias </a:t>
            </a:r>
            <a:r>
              <a:rPr lang="en-US" sz="1600" dirty="0"/>
              <a:t>parameters </a:t>
            </a:r>
          </a:p>
          <a:p>
            <a:pPr lvl="1"/>
            <a:r>
              <a:rPr lang="vi-VN" sz="1600" dirty="0" smtClean="0"/>
              <a:t>Control contrast and brightness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62200"/>
            <a:ext cx="6400800" cy="559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86730"/>
            <a:ext cx="2895600" cy="519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99464"/>
            <a:ext cx="3048000" cy="5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Pixel </a:t>
            </a:r>
            <a:r>
              <a:rPr lang="vi-VN" sz="4000" b="0" dirty="0" smtClean="0"/>
              <a:t>Operators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592262"/>
            <a:ext cx="8229600" cy="3132138"/>
          </a:xfrm>
        </p:spPr>
        <p:txBody>
          <a:bodyPr/>
          <a:lstStyle/>
          <a:p>
            <a:r>
              <a:rPr lang="en-US" sz="2000" dirty="0" smtClean="0"/>
              <a:t>Multiplicative gain -</a:t>
            </a:r>
            <a:r>
              <a:rPr lang="en-US" sz="2000" i="1" dirty="0" smtClean="0"/>
              <a:t>Superposition principle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i="1" dirty="0" smtClean="0"/>
          </a:p>
          <a:p>
            <a:r>
              <a:rPr lang="en-US" sz="2000" i="1" dirty="0" smtClean="0"/>
              <a:t>Dyadic </a:t>
            </a:r>
            <a:r>
              <a:rPr lang="en-US" sz="2000" dirty="0"/>
              <a:t>(two-input) operator is the </a:t>
            </a:r>
            <a:r>
              <a:rPr lang="en-US" sz="2000" i="1" dirty="0"/>
              <a:t>linear blend </a:t>
            </a:r>
            <a:r>
              <a:rPr lang="en-US" sz="2000" dirty="0"/>
              <a:t>operator 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Invert </a:t>
            </a:r>
            <a:r>
              <a:rPr lang="en-US" sz="2000" dirty="0"/>
              <a:t>the gamma mapping applied by the sensor 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98492"/>
            <a:ext cx="41910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23922"/>
            <a:ext cx="4495800" cy="567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048323"/>
            <a:ext cx="3086302" cy="6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vi-VN" sz="4000" b="0" dirty="0" smtClean="0"/>
              <a:t>Color transforms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592262"/>
            <a:ext cx="8229600" cy="4503738"/>
          </a:xfrm>
        </p:spPr>
        <p:txBody>
          <a:bodyPr/>
          <a:lstStyle/>
          <a:p>
            <a:r>
              <a:rPr lang="en-US" sz="2000" dirty="0"/>
              <a:t>brightness increased (additive offset, b = 16)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8686800" cy="376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3686</TotalTime>
  <Words>770</Words>
  <Application>Microsoft Macintosh PowerPoint</Application>
  <PresentationFormat>On-screen Show (4:3)</PresentationFormat>
  <Paragraphs>93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Wingdings</vt:lpstr>
      <vt:lpstr>Arial</vt:lpstr>
      <vt:lpstr>Office Theme</vt:lpstr>
      <vt:lpstr>Image processing - Point Operators</vt:lpstr>
      <vt:lpstr>Objectives</vt:lpstr>
      <vt:lpstr>Image processing</vt:lpstr>
      <vt:lpstr>Image processing</vt:lpstr>
      <vt:lpstr>Image processing</vt:lpstr>
      <vt:lpstr>Pixel transforms </vt:lpstr>
      <vt:lpstr>Pixel Operators</vt:lpstr>
      <vt:lpstr>Pixel Operators</vt:lpstr>
      <vt:lpstr>Color transforms</vt:lpstr>
      <vt:lpstr>Compositing and matting </vt:lpstr>
      <vt:lpstr>Compositing Equation</vt:lpstr>
      <vt:lpstr>Histogram equalization</vt:lpstr>
      <vt:lpstr>Histogram equalization</vt:lpstr>
      <vt:lpstr>Thresholding</vt:lpstr>
      <vt:lpstr>Contrast stretching</vt:lpstr>
      <vt:lpstr>Summary</vt:lpstr>
    </vt:vector>
  </TitlesOfParts>
  <Company>FPT-Uni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Java- Introduction</dc:title>
  <dc:creator>DuyDT</dc:creator>
  <cp:lastModifiedBy>Microsoft Office User</cp:lastModifiedBy>
  <cp:revision>510</cp:revision>
  <dcterms:created xsi:type="dcterms:W3CDTF">2007-08-21T04:43:22Z</dcterms:created>
  <dcterms:modified xsi:type="dcterms:W3CDTF">2021-10-04T14:52:52Z</dcterms:modified>
</cp:coreProperties>
</file>